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Economica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EB166B7-05C7-48CA-BD61-8771224221E8}">
  <a:tblStyle styleId="{0EB166B7-05C7-48CA-BD61-8771224221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Economica-bold.fntdata"/><Relationship Id="rId30" Type="http://schemas.openxmlformats.org/officeDocument/2006/relationships/font" Target="fonts/Economica-regular.fntdata"/><Relationship Id="rId11" Type="http://schemas.openxmlformats.org/officeDocument/2006/relationships/slide" Target="slides/slide5.xml"/><Relationship Id="rId33" Type="http://schemas.openxmlformats.org/officeDocument/2006/relationships/font" Target="fonts/Economica-boldItalic.fntdata"/><Relationship Id="rId10" Type="http://schemas.openxmlformats.org/officeDocument/2006/relationships/slide" Target="slides/slide4.xml"/><Relationship Id="rId32" Type="http://schemas.openxmlformats.org/officeDocument/2006/relationships/font" Target="fonts/Economica-italic.fntdata"/><Relationship Id="rId13" Type="http://schemas.openxmlformats.org/officeDocument/2006/relationships/slide" Target="slides/slide7.xml"/><Relationship Id="rId35" Type="http://schemas.openxmlformats.org/officeDocument/2006/relationships/font" Target="fonts/OpenSans-bold.fntdata"/><Relationship Id="rId12" Type="http://schemas.openxmlformats.org/officeDocument/2006/relationships/slide" Target="slides/slide6.xml"/><Relationship Id="rId34" Type="http://schemas.openxmlformats.org/officeDocument/2006/relationships/font" Target="fonts/OpenSans-regular.fntdata"/><Relationship Id="rId15" Type="http://schemas.openxmlformats.org/officeDocument/2006/relationships/slide" Target="slides/slide9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8.xml"/><Relationship Id="rId36" Type="http://schemas.openxmlformats.org/officeDocument/2006/relationships/font" Target="fonts/OpenSans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b65cc681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db65cc681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b65cc681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b65cc681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ace26f5b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ace26f5b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ace26f5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ace26f5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ace26f5b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ace26f5b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d58df615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d58df615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db65cc6811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db65cc681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c4b041922_0_2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c4b041922_0_2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c4b041922_0_27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c4b041922_0_27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9fc661df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9fc661df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b65cc681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b65cc681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9fc661dfe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9fc661dfe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b65cc681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db65cc681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b353367b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b353367b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b353367b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b353367b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b65cc6811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b65cc6811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c4b041922_0_27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c4b041922_0_27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b65cc681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b65cc681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b65cc681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b65cc681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b65cc6811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b65cc681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b65cc681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b65cc681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b65cc681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b65cc681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789400" y="885400"/>
            <a:ext cx="3565200" cy="205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Text Classification on  Emails</a:t>
            </a:r>
            <a:endParaRPr sz="44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2935600"/>
            <a:ext cx="30546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Fatima, Neha, Bev, Veronika and Sibtain 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 </a:t>
            </a:r>
            <a:r>
              <a:rPr lang="en"/>
              <a:t>Bag </a:t>
            </a:r>
            <a:r>
              <a:rPr lang="en"/>
              <a:t>of Words</a:t>
            </a:r>
            <a:endParaRPr/>
          </a:p>
        </p:txBody>
      </p:sp>
      <p:sp>
        <p:nvSpPr>
          <p:cNvPr id="122" name="Google Shape;122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applying the LDA model, we developed the “</a:t>
            </a:r>
            <a:r>
              <a:rPr lang="en"/>
              <a:t>Bag </a:t>
            </a:r>
            <a:r>
              <a:rPr lang="en"/>
              <a:t>of Words” from the “Filtered Text” column: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Entire sentence is split on spaces and words are separated.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Dictionary of words is created by importing “gensim” and “simple_preprocess” from gensim.utils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Each word will be shown by number of times it appears in the dictionary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0" l="1510" r="1655" t="9444"/>
          <a:stretch/>
        </p:blipFill>
        <p:spPr>
          <a:xfrm>
            <a:off x="203150" y="3149100"/>
            <a:ext cx="4169899" cy="15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776125" y="315925"/>
            <a:ext cx="3711300" cy="22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Crime class</a:t>
            </a:r>
            <a:r>
              <a:rPr lang="en"/>
              <a:t>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Wordcloud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top 20 words</a:t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513" y="2638625"/>
            <a:ext cx="8242977" cy="215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075" y="163600"/>
            <a:ext cx="4018876" cy="249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375" y="66875"/>
            <a:ext cx="4126090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900" y="2638624"/>
            <a:ext cx="8212194" cy="215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4"/>
          <p:cNvSpPr txBox="1"/>
          <p:nvPr>
            <p:ph type="title"/>
          </p:nvPr>
        </p:nvSpPr>
        <p:spPr>
          <a:xfrm>
            <a:off x="776125" y="315925"/>
            <a:ext cx="3711300" cy="22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Politics</a:t>
            </a:r>
            <a:r>
              <a:rPr lang="en"/>
              <a:t> class: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Wordcloud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top 20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8375" y="66875"/>
            <a:ext cx="4113978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525" y="2799951"/>
            <a:ext cx="8366825" cy="220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>
            <p:ph type="title"/>
          </p:nvPr>
        </p:nvSpPr>
        <p:spPr>
          <a:xfrm>
            <a:off x="776125" y="315925"/>
            <a:ext cx="3711300" cy="22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Science</a:t>
            </a:r>
            <a:r>
              <a:rPr lang="en"/>
              <a:t> class: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Wordcloud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top 20 words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900" y="2657672"/>
            <a:ext cx="8447826" cy="2210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300" y="152800"/>
            <a:ext cx="3980426" cy="24858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>
            <p:ph type="title"/>
          </p:nvPr>
        </p:nvSpPr>
        <p:spPr>
          <a:xfrm>
            <a:off x="776125" y="315925"/>
            <a:ext cx="3711300" cy="22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Entertainment</a:t>
            </a:r>
            <a:r>
              <a:rPr lang="en"/>
              <a:t> class: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Wordcloud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top 20 words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87900" y="4728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Model Details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LDA Model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used: lda_model = gensim.models.LdaMulticore(corpus, id2word=id2word,num_topics=num_topics) to build the model and tried with different number of topics.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see distinct clusters when we choose “No. Topics=4”.  If “No. Topics” are increases, intersecting clusters are formed, clearly showing that data set has distinct four categories of text.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pyLDAvis.gensim to see the visuals.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175" y="172275"/>
            <a:ext cx="6695076" cy="4155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8"/>
          <p:cNvSpPr txBox="1"/>
          <p:nvPr/>
        </p:nvSpPr>
        <p:spPr>
          <a:xfrm>
            <a:off x="330050" y="1525050"/>
            <a:ext cx="214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28"/>
          <p:cNvSpPr txBox="1"/>
          <p:nvPr>
            <p:ph idx="1" type="body"/>
          </p:nvPr>
        </p:nvSpPr>
        <p:spPr>
          <a:xfrm>
            <a:off x="330050" y="43272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pen Sans"/>
                <a:ea typeface="Open Sans"/>
                <a:cs typeface="Open Sans"/>
                <a:sym typeface="Open Sans"/>
              </a:rPr>
              <a:t>LDA with four distinct topics versus LDA with two overlapping clusters</a:t>
            </a:r>
            <a:endParaRPr sz="1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550" y="163925"/>
            <a:ext cx="6740352" cy="416334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/>
          <p:nvPr>
            <p:ph idx="1" type="body"/>
          </p:nvPr>
        </p:nvSpPr>
        <p:spPr>
          <a:xfrm>
            <a:off x="330050" y="4327275"/>
            <a:ext cx="5998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latin typeface="Open Sans"/>
                <a:ea typeface="Open Sans"/>
                <a:cs typeface="Open Sans"/>
                <a:sym typeface="Open Sans"/>
              </a:rPr>
              <a:t>LDA with four distinct topics versus LDA with two overlapping clusters</a:t>
            </a:r>
            <a:endParaRPr sz="1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</a:t>
            </a:r>
            <a:endParaRPr/>
          </a:p>
        </p:txBody>
      </p:sp>
      <p:sp>
        <p:nvSpPr>
          <p:cNvPr id="176" name="Google Shape;176;p30"/>
          <p:cNvSpPr txBox="1"/>
          <p:nvPr>
            <p:ph idx="4294967295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Deliverable 2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Purpose - Webpage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82" name="Google Shape;182;p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Provide summary of the machine learning models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Provide a text box where the user can input an email and then submit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Machine Learning model will classify the email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Result will show the classification of the email based on each model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Confidence will show the confidence of the classification for each model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User will be able to clear the text box and enter new text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663" y="2778300"/>
            <a:ext cx="3480874" cy="18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Text Classification on Emails?</a:t>
            </a:r>
            <a:endParaRPr/>
          </a:p>
        </p:txBody>
      </p:sp>
      <p:sp>
        <p:nvSpPr>
          <p:cNvPr id="70" name="Google Shape;70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classification has wide variety of applications in various domains. 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It can be used in cyber security for classification of documents on the basis of privacy and confidentiality.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It can be used for sentiment analysis for customer reviews in </a:t>
            </a:r>
            <a:r>
              <a:rPr lang="en"/>
              <a:t>online</a:t>
            </a:r>
            <a:r>
              <a:rPr lang="en"/>
              <a:t> shopping etc.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300200" y="1324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Webpage - Homepage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88" name="Google Shape;188;p32"/>
          <p:cNvSpPr txBox="1"/>
          <p:nvPr>
            <p:ph idx="1" type="body"/>
          </p:nvPr>
        </p:nvSpPr>
        <p:spPr>
          <a:xfrm>
            <a:off x="0" y="1528775"/>
            <a:ext cx="8368200" cy="17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2"/>
          <p:cNvSpPr/>
          <p:nvPr/>
        </p:nvSpPr>
        <p:spPr>
          <a:xfrm>
            <a:off x="358300" y="2324500"/>
            <a:ext cx="2919600" cy="75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box</a:t>
            </a:r>
            <a:endParaRPr/>
          </a:p>
        </p:txBody>
      </p:sp>
      <p:sp>
        <p:nvSpPr>
          <p:cNvPr id="190" name="Google Shape;190;p32"/>
          <p:cNvSpPr/>
          <p:nvPr/>
        </p:nvSpPr>
        <p:spPr>
          <a:xfrm>
            <a:off x="358300" y="818500"/>
            <a:ext cx="7969200" cy="35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 (jumbotron to be used)</a:t>
            </a:r>
            <a:endParaRPr/>
          </a:p>
        </p:txBody>
      </p:sp>
      <p:sp>
        <p:nvSpPr>
          <p:cNvPr id="191" name="Google Shape;191;p32"/>
          <p:cNvSpPr/>
          <p:nvPr/>
        </p:nvSpPr>
        <p:spPr>
          <a:xfrm>
            <a:off x="358300" y="3242913"/>
            <a:ext cx="1012800" cy="26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</a:t>
            </a:r>
            <a:endParaRPr/>
          </a:p>
        </p:txBody>
      </p:sp>
      <p:sp>
        <p:nvSpPr>
          <p:cNvPr id="192" name="Google Shape;192;p32"/>
          <p:cNvSpPr/>
          <p:nvPr/>
        </p:nvSpPr>
        <p:spPr>
          <a:xfrm>
            <a:off x="358300" y="1343250"/>
            <a:ext cx="7969200" cy="401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description of models; include links 2 separate web pages for each model.</a:t>
            </a:r>
            <a:endParaRPr/>
          </a:p>
        </p:txBody>
      </p:sp>
      <p:sp>
        <p:nvSpPr>
          <p:cNvPr id="193" name="Google Shape;193;p32"/>
          <p:cNvSpPr/>
          <p:nvPr/>
        </p:nvSpPr>
        <p:spPr>
          <a:xfrm>
            <a:off x="1496000" y="3242900"/>
            <a:ext cx="1195800" cy="26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graphicFrame>
        <p:nvGraphicFramePr>
          <p:cNvPr id="194" name="Google Shape;194;p32"/>
          <p:cNvGraphicFramePr/>
          <p:nvPr/>
        </p:nvGraphicFramePr>
        <p:xfrm>
          <a:off x="864800" y="3663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{0EB166B7-05C7-48CA-BD61-8771224221E8}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Model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Class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Probability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Model 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Model 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Results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5" name="Google Shape;195;p32"/>
          <p:cNvSpPr/>
          <p:nvPr/>
        </p:nvSpPr>
        <p:spPr>
          <a:xfrm>
            <a:off x="358300" y="1833875"/>
            <a:ext cx="2919600" cy="401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Text for Classification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300200" y="132400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Webpage (1 and 2) - Models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01" name="Google Shape;201;p33"/>
          <p:cNvSpPr txBox="1"/>
          <p:nvPr>
            <p:ph idx="1" type="body"/>
          </p:nvPr>
        </p:nvSpPr>
        <p:spPr>
          <a:xfrm>
            <a:off x="0" y="1528775"/>
            <a:ext cx="8368200" cy="17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3"/>
          <p:cNvSpPr/>
          <p:nvPr/>
        </p:nvSpPr>
        <p:spPr>
          <a:xfrm>
            <a:off x="300100" y="998600"/>
            <a:ext cx="4128600" cy="350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1</a:t>
            </a:r>
            <a:r>
              <a:rPr lang="en"/>
              <a:t>(jumbotron to be used)</a:t>
            </a:r>
            <a:endParaRPr/>
          </a:p>
        </p:txBody>
      </p:sp>
      <p:sp>
        <p:nvSpPr>
          <p:cNvPr id="203" name="Google Shape;203;p33"/>
          <p:cNvSpPr/>
          <p:nvPr/>
        </p:nvSpPr>
        <p:spPr>
          <a:xfrm>
            <a:off x="300200" y="1576350"/>
            <a:ext cx="8271000" cy="503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Details of the model used. </a:t>
            </a:r>
            <a:endParaRPr/>
          </a:p>
        </p:txBody>
      </p:sp>
      <p:sp>
        <p:nvSpPr>
          <p:cNvPr id="204" name="Google Shape;204;p33"/>
          <p:cNvSpPr/>
          <p:nvPr/>
        </p:nvSpPr>
        <p:spPr>
          <a:xfrm>
            <a:off x="300200" y="2359050"/>
            <a:ext cx="4128600" cy="207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Visuals from model training</a:t>
            </a:r>
            <a:r>
              <a:rPr lang="en"/>
              <a:t> </a:t>
            </a:r>
            <a:endParaRPr/>
          </a:p>
        </p:txBody>
      </p:sp>
      <p:sp>
        <p:nvSpPr>
          <p:cNvPr id="205" name="Google Shape;205;p33"/>
          <p:cNvSpPr/>
          <p:nvPr/>
        </p:nvSpPr>
        <p:spPr>
          <a:xfrm>
            <a:off x="4500850" y="2359050"/>
            <a:ext cx="4070400" cy="2072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Visuals from model training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Questions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11" name="Google Shape;211;p3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Other than the input and output of the classification what else do we want to display?  If anything else do we want a separate page.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there an overall color scheme we want?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Where will we host the webpage?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Tools - Webpage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17" name="Google Shape;217;p3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TBD - server options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Flask - will house the machine learning models (h5 files), once a user enters text in the input box, Flask will apply the machine learning models to the text and show the results in separate panes.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HTML, Bootstrap 4, and CSS stylesheet - will provide the look and feel of the webpage.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TBD - integration of Tableau dashboards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5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Machine Learning Model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232850"/>
            <a:ext cx="8520600" cy="32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intend to perform text </a:t>
            </a:r>
            <a:r>
              <a:rPr lang="en"/>
              <a:t>classification</a:t>
            </a:r>
            <a:r>
              <a:rPr lang="en"/>
              <a:t> and use </a:t>
            </a:r>
            <a:r>
              <a:rPr lang="en"/>
              <a:t>Latent Dirichlet Allocation algorithm</a:t>
            </a:r>
            <a:r>
              <a:rPr lang="en"/>
              <a:t>.  It is an exploratory process and LDA identifies the hidden topic structures in text documents.  It uses Bayesian statistics and Dirichlet distributions for processing and identifying the topics.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can use the following classification algorithm, along with LDA: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Logistic Regression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Latent Dirichlet Allocation (LDA) algorithm  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1376" y="1147225"/>
            <a:ext cx="6425627" cy="371492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3129400" y="2450100"/>
            <a:ext cx="1182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2CC"/>
                </a:solidFill>
                <a:latin typeface="Economica"/>
                <a:ea typeface="Economica"/>
                <a:cs typeface="Economica"/>
                <a:sym typeface="Economica"/>
              </a:rPr>
              <a:t>LDA black box</a:t>
            </a:r>
            <a:endParaRPr sz="1600">
              <a:solidFill>
                <a:srgbClr val="FFF2CC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1440975" y="4551125"/>
            <a:ext cx="601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We performed data cleaning before applying LDA model.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Description of Source of Data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64100" y="1489825"/>
            <a:ext cx="8368200" cy="33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Classification on Emails dataset contains email exchanges among journalists with labeled data. </a:t>
            </a:r>
            <a:endParaRPr/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provided by the editor of a newspaper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Labelled folders with text files which are unstructured data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text files are labelled in multiple folders: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6832" l="1326" r="1849" t="4890"/>
          <a:stretch/>
        </p:blipFill>
        <p:spPr>
          <a:xfrm>
            <a:off x="603000" y="3415675"/>
            <a:ext cx="6919550" cy="146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</a:t>
            </a:r>
            <a:r>
              <a:rPr lang="en"/>
              <a:t>s</a:t>
            </a:r>
            <a:r>
              <a:rPr lang="en"/>
              <a:t> we hope to answer with the data</a:t>
            </a:r>
            <a:endParaRPr/>
          </a:p>
        </p:txBody>
      </p:sp>
      <p:sp>
        <p:nvSpPr>
          <p:cNvPr id="97" name="Google Shape;97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Purpose: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Perform text classification on email data and categorize data into four categories; crime, politics, science and entertainment. This problem falls under “Topic Modeling”. </a:t>
            </a:r>
            <a:endParaRPr/>
          </a:p>
        </p:txBody>
      </p:sp>
      <p:sp>
        <p:nvSpPr>
          <p:cNvPr id="98" name="Google Shape;98;p18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Whether machine learning provides a sufficient accuracy level for predicting topic classification on unseen text.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Description of Data Exploration Phase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reviewed a sample of the emails; txt files.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statistical methods were used to analyze the data.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Size was determined to be an issue, therefore, Colab was used for transforming the data.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Description of Analysis Phase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 to text classification, LDA pre-process the raw text/document.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Normalization: Transform text to normal/canonical form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Stemming: reduce a word to its word stem/root without suffixes and prefixes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Stopwordremoval: remove words that do not add any logical meaning.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Lemmatization: Words in third person are changed to first person and verbs in past and future tenses are changed into present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Tokenization: Break text into ‘tokens’, i.e. Words and phrases.  Split the text into sentences and the sentences into words.  Lowercase the words and remove punctuation.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87900" y="4728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Data Preprocessing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performed data cleaning before applying LDA model, and performed the following steps: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Raw data was available in txt files and we created dataframe for all of the data and stored in google Colab.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Stop words are removed and data is lemanized and tokanized.  Imported “stopwords” from nltk.corpus, “WordPunctTokenizer” from nltk.tokanize, “punctuation” from string, and WordNetLemmatizer from nltk.stem.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Cleaned data is stored in the same dataframe with column name “Filtered Text”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